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0"/>
  </p:notesMasterIdLst>
  <p:sldIdLst>
    <p:sldId id="340" r:id="rId2"/>
    <p:sldId id="348" r:id="rId3"/>
    <p:sldId id="341" r:id="rId4"/>
    <p:sldId id="342" r:id="rId5"/>
    <p:sldId id="344" r:id="rId6"/>
    <p:sldId id="345" r:id="rId7"/>
    <p:sldId id="346" r:id="rId8"/>
    <p:sldId id="347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6E48E7-8A20-4CEA-88D0-A74E57F475D9}" type="datetimeFigureOut">
              <a:rPr lang="es-ES" smtClean="0"/>
              <a:pPr/>
              <a:t>16/11/2012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9573E-90B6-4027-A7F4-3576A2CF84E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61039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9573E-90B6-4027-A7F4-3576A2CF84EB}" type="slidenum">
              <a:rPr lang="es-ES" smtClean="0"/>
              <a:pPr/>
              <a:t>1</a:t>
            </a:fld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9573E-90B6-4027-A7F4-3576A2CF84EB}" type="slidenum">
              <a:rPr lang="es-ES" smtClean="0"/>
              <a:pPr/>
              <a:t>2</a:t>
            </a:fld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83FD9D-4CF8-428B-8E78-E6EE16335D76}" type="datetime1">
              <a:rPr lang="es-ES" smtClean="0"/>
              <a:pPr/>
              <a:t>16/11/2012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err="1" smtClean="0"/>
              <a:t>Direccion</a:t>
            </a:r>
            <a:r>
              <a:rPr lang="es-ES" dirty="0" smtClean="0"/>
              <a:t> de </a:t>
            </a:r>
            <a:r>
              <a:rPr lang="es-ES" dirty="0" err="1" smtClean="0"/>
              <a:t>Planificacion</a:t>
            </a:r>
            <a:r>
              <a:rPr lang="es-ES" dirty="0" smtClean="0"/>
              <a:t> Institucional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C6F95-2787-41DF-A321-6FC2FE4C5F4E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052EEF-14BF-4138-A70E-91ABDD57923B}" type="datetime1">
              <a:rPr lang="es-ES" smtClean="0"/>
              <a:pPr/>
              <a:t>16/11/2012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Direccion de Planificacion Institucional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C6F95-2787-41DF-A321-6FC2FE4C5F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B2536E-99C5-40C2-923A-B01907853828}" type="datetime1">
              <a:rPr lang="es-ES" smtClean="0"/>
              <a:pPr/>
              <a:t>16/11/2012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Direccion de Planificacion Institucional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C6F95-2787-41DF-A321-6FC2FE4C5F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C290FC-C4E7-4B70-80FA-B6F93336FE4B}" type="datetime1">
              <a:rPr lang="es-ES" smtClean="0"/>
              <a:pPr/>
              <a:t>16/11/2012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err="1" smtClean="0"/>
              <a:t>Direccion</a:t>
            </a:r>
            <a:r>
              <a:rPr lang="es-ES" dirty="0" smtClean="0"/>
              <a:t> de </a:t>
            </a:r>
            <a:r>
              <a:rPr lang="es-ES" dirty="0" err="1" smtClean="0"/>
              <a:t>Planificacion</a:t>
            </a:r>
            <a:r>
              <a:rPr lang="es-ES" dirty="0" smtClean="0"/>
              <a:t> Institucional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C6F95-2787-41DF-A321-6FC2FE4C5F4E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B2ED06-EE7A-44B3-B672-16ABC7B7F186}" type="datetime1">
              <a:rPr lang="es-ES" smtClean="0"/>
              <a:pPr/>
              <a:t>16/11/2012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err="1" smtClean="0"/>
              <a:t>Direccion</a:t>
            </a:r>
            <a:r>
              <a:rPr lang="es-ES" dirty="0" smtClean="0"/>
              <a:t> de </a:t>
            </a:r>
            <a:r>
              <a:rPr lang="es-ES" dirty="0" err="1" smtClean="0"/>
              <a:t>Planificacion</a:t>
            </a:r>
            <a:r>
              <a:rPr lang="es-ES" dirty="0" smtClean="0"/>
              <a:t> Institucional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C6F95-2787-41DF-A321-6FC2FE4C5F4E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C51549-F472-4D04-B90C-05694BDBF5DE}" type="datetime1">
              <a:rPr lang="es-ES" smtClean="0"/>
              <a:pPr/>
              <a:t>16/11/2012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err="1" smtClean="0"/>
              <a:t>Direccion</a:t>
            </a:r>
            <a:r>
              <a:rPr lang="es-ES" dirty="0" smtClean="0"/>
              <a:t> de </a:t>
            </a:r>
            <a:r>
              <a:rPr lang="es-ES" dirty="0" err="1" smtClean="0"/>
              <a:t>Planificacion</a:t>
            </a:r>
            <a:r>
              <a:rPr lang="es-ES" dirty="0" smtClean="0"/>
              <a:t> Institucional</a:t>
            </a: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C6F95-2787-41DF-A321-6FC2FE4C5F4E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5B42E6-451E-499F-9890-00580C0A1E26}" type="datetime1">
              <a:rPr lang="es-ES" smtClean="0"/>
              <a:pPr/>
              <a:t>16/11/2012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err="1" smtClean="0"/>
              <a:t>Direccion</a:t>
            </a:r>
            <a:r>
              <a:rPr lang="es-ES" dirty="0" smtClean="0"/>
              <a:t> de </a:t>
            </a:r>
            <a:r>
              <a:rPr lang="es-ES" dirty="0" err="1" smtClean="0"/>
              <a:t>Planificacion</a:t>
            </a:r>
            <a:r>
              <a:rPr lang="es-ES" dirty="0" smtClean="0"/>
              <a:t> Institucional</a:t>
            </a:r>
            <a:endParaRPr lang="es-ES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C6F95-2787-41DF-A321-6FC2FE4C5F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A9BD48-22DE-4209-BE20-D229B08DEF29}" type="datetime1">
              <a:rPr lang="es-ES" smtClean="0"/>
              <a:pPr/>
              <a:t>16/11/2012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Direccion de Planificacion Institucional</a:t>
            </a: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C6F95-2787-41DF-A321-6FC2FE4C5F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8B3DAC-01EC-4449-9EDA-A16BDB397152}" type="datetime1">
              <a:rPr lang="es-ES" smtClean="0"/>
              <a:pPr/>
              <a:t>16/11/2012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Direccion de Planificacion Institucional</a:t>
            </a: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C6F95-2787-41DF-A321-6FC2FE4C5F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01D0E7-2692-4F1C-8D7B-18AAD845F38C}" type="datetime1">
              <a:rPr lang="es-ES" smtClean="0"/>
              <a:pPr/>
              <a:t>16/11/2012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Direccion de Planificacion Institucional</a:t>
            </a: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C6F95-2787-41DF-A321-6FC2FE4C5F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A9B69E-2A95-4CDB-B41A-2C4DBB41A1E0}" type="datetime1">
              <a:rPr lang="es-ES" smtClean="0"/>
              <a:pPr/>
              <a:t>16/11/2012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Direccion de Planificacion Institucional</a:t>
            </a: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C6F95-2787-41DF-A321-6FC2FE4C5F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2BB4BE7A-C1B4-45BD-B5D1-C4107A42DAD2}" type="datetime1">
              <a:rPr lang="es-ES" smtClean="0"/>
              <a:pPr/>
              <a:t>16/11/2012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s-ES" dirty="0" err="1" smtClean="0"/>
              <a:t>Direccion</a:t>
            </a:r>
            <a:r>
              <a:rPr lang="es-ES" dirty="0" smtClean="0"/>
              <a:t> de </a:t>
            </a:r>
            <a:r>
              <a:rPr lang="es-ES" dirty="0" err="1" smtClean="0"/>
              <a:t>Planificacion</a:t>
            </a:r>
            <a:r>
              <a:rPr lang="es-ES" dirty="0" smtClean="0"/>
              <a:t> Institucional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C9C6F95-2787-41DF-A321-6FC2FE4C5F4E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slow">
    <p:wipe dir="d"/>
  </p:transition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4"/>
          <p:cNvPicPr>
            <a:picLocks noChangeAspect="1" noChangeArrowheads="1"/>
          </p:cNvPicPr>
          <p:nvPr/>
        </p:nvPicPr>
        <p:blipFill>
          <a:blip r:embed="rId3" cstate="print">
            <a:lum bright="24000"/>
          </a:blip>
          <a:srcRect/>
          <a:stretch>
            <a:fillRect/>
          </a:stretch>
        </p:blipFill>
        <p:spPr bwMode="auto">
          <a:xfrm>
            <a:off x="7966075" y="4613275"/>
            <a:ext cx="8921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71399" y="476672"/>
            <a:ext cx="8352928" cy="1181994"/>
          </a:xfrm>
        </p:spPr>
        <p:txBody>
          <a:bodyPr/>
          <a:lstStyle/>
          <a:p>
            <a:endParaRPr lang="es-E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8534722" cy="4680520"/>
          </a:xfrm>
        </p:spPr>
        <p:txBody>
          <a:bodyPr/>
          <a:lstStyle/>
          <a:p>
            <a:r>
              <a:rPr lang="es-ES" sz="4800" dirty="0" smtClean="0">
                <a:solidFill>
                  <a:schemeClr val="tx2">
                    <a:lumMod val="75000"/>
                  </a:schemeClr>
                </a:solidFill>
              </a:rPr>
              <a:t>Ley de Contratación </a:t>
            </a:r>
            <a:r>
              <a:rPr lang="es-ES" sz="4800" dirty="0" smtClean="0">
                <a:solidFill>
                  <a:schemeClr val="tx2">
                    <a:lumMod val="75000"/>
                  </a:schemeClr>
                </a:solidFill>
              </a:rPr>
              <a:t>Administrativa de Costa Rica</a:t>
            </a:r>
          </a:p>
          <a:p>
            <a:r>
              <a:rPr lang="es-ES" sz="4800" dirty="0" smtClean="0">
                <a:solidFill>
                  <a:schemeClr val="tx2">
                    <a:lumMod val="75000"/>
                  </a:schemeClr>
                </a:solidFill>
              </a:rPr>
              <a:t>No. 7494 de </a:t>
            </a:r>
            <a:r>
              <a:rPr lang="es-ES" sz="4800" dirty="0" smtClean="0">
                <a:solidFill>
                  <a:schemeClr val="tx2">
                    <a:lumMod val="75000"/>
                  </a:schemeClr>
                </a:solidFill>
              </a:rPr>
              <a:t>24 de abril de 1995</a:t>
            </a:r>
            <a:br>
              <a:rPr lang="es-ES" sz="4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sz="4800" dirty="0" smtClean="0">
                <a:solidFill>
                  <a:schemeClr val="tx2">
                    <a:lumMod val="75000"/>
                  </a:schemeClr>
                </a:solidFill>
              </a:rPr>
              <a:t>en vigencia a partir del 1 de mayo de 1996</a:t>
            </a:r>
            <a:endParaRPr lang="es-ES" sz="4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82841" y="3805"/>
            <a:ext cx="1612800" cy="702750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4"/>
          <p:cNvPicPr>
            <a:picLocks noChangeAspect="1" noChangeArrowheads="1"/>
          </p:cNvPicPr>
          <p:nvPr/>
        </p:nvPicPr>
        <p:blipFill>
          <a:blip r:embed="rId3" cstate="print">
            <a:lum bright="24000"/>
          </a:blip>
          <a:srcRect/>
          <a:stretch>
            <a:fillRect/>
          </a:stretch>
        </p:blipFill>
        <p:spPr bwMode="auto">
          <a:xfrm>
            <a:off x="7966075" y="4613275"/>
            <a:ext cx="8921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71399" y="476672"/>
            <a:ext cx="8352928" cy="1181994"/>
          </a:xfrm>
        </p:spPr>
        <p:txBody>
          <a:bodyPr/>
          <a:lstStyle/>
          <a:p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Contratación 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Administrativa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8534722" cy="4680520"/>
          </a:xfrm>
        </p:spPr>
        <p:txBody>
          <a:bodyPr/>
          <a:lstStyle/>
          <a:p>
            <a:pPr algn="just"/>
            <a:r>
              <a:rPr lang="es-ES" dirty="0" smtClean="0"/>
              <a:t>En la gestión de las compras públicas costarricenses, la Ley de Contratación Administrativa y su </a:t>
            </a:r>
            <a:r>
              <a:rPr lang="es-ES" dirty="0" smtClean="0"/>
              <a:t>Reglamento Decreto No. 33411-H y sus reformas </a:t>
            </a:r>
            <a:r>
              <a:rPr lang="es-ES" dirty="0" smtClean="0"/>
              <a:t>son piezas </a:t>
            </a:r>
            <a:r>
              <a:rPr lang="es-ES" dirty="0" smtClean="0"/>
              <a:t>claves.</a:t>
            </a:r>
            <a:endParaRPr lang="es-ES" dirty="0" smtClean="0"/>
          </a:p>
          <a:p>
            <a:pPr algn="just"/>
            <a:endParaRPr lang="es-ES" sz="800" dirty="0" smtClean="0"/>
          </a:p>
          <a:p>
            <a:pPr algn="just"/>
            <a:r>
              <a:rPr lang="es-ES" dirty="0" smtClean="0"/>
              <a:t>Este cuerpo normativo ayuda a comprender  las diversas formas de contrataciones en el sector público con </a:t>
            </a:r>
            <a:r>
              <a:rPr lang="es-ES" dirty="0" smtClean="0"/>
              <a:t>los proveedores estatales, </a:t>
            </a:r>
            <a:r>
              <a:rPr lang="es-ES" dirty="0" smtClean="0"/>
              <a:t>con el fin de regular la adquisición de productos bienes y servicios.     </a:t>
            </a: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82841" y="3805"/>
            <a:ext cx="1612800" cy="702750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02750"/>
            <a:ext cx="7128792" cy="432048"/>
          </a:xfrm>
        </p:spPr>
        <p:txBody>
          <a:bodyPr/>
          <a:lstStyle/>
          <a:p>
            <a:r>
              <a:rPr lang="es-ES" sz="4000" dirty="0" smtClean="0">
                <a:solidFill>
                  <a:schemeClr val="tx2">
                    <a:lumMod val="75000"/>
                  </a:schemeClr>
                </a:solidFill>
              </a:rPr>
              <a:t>Capítulos y sus Contenidos  </a:t>
            </a:r>
            <a:endParaRPr lang="es-ES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12776"/>
            <a:ext cx="8435280" cy="4919729"/>
          </a:xfrm>
        </p:spPr>
        <p:txBody>
          <a:bodyPr/>
          <a:lstStyle/>
          <a:p>
            <a:r>
              <a:rPr lang="es-ES" sz="3100" u="sng" dirty="0" smtClean="0"/>
              <a:t>I. Cobertura y Principios Generales</a:t>
            </a:r>
          </a:p>
          <a:p>
            <a:pPr marL="0" indent="0" algn="just">
              <a:buNone/>
            </a:pPr>
            <a:r>
              <a:rPr lang="es-ES" dirty="0" smtClean="0"/>
              <a:t>Cobertura </a:t>
            </a:r>
            <a:r>
              <a:rPr lang="es-ES" dirty="0"/>
              <a:t>de la ley y sus </a:t>
            </a:r>
            <a:r>
              <a:rPr lang="es-ES" dirty="0" smtClean="0"/>
              <a:t>excepciones y los principios fundamentales que rigen al sector público.</a:t>
            </a:r>
          </a:p>
          <a:p>
            <a:pPr marL="0" indent="0" algn="just">
              <a:buNone/>
            </a:pPr>
            <a:endParaRPr lang="es-ES" sz="1000" dirty="0" smtClean="0"/>
          </a:p>
          <a:p>
            <a:pPr algn="just"/>
            <a:r>
              <a:rPr lang="es-ES" sz="3100" u="sng" dirty="0" smtClean="0"/>
              <a:t>II. Requisitos Previos a los Procesos de Contratación</a:t>
            </a:r>
          </a:p>
          <a:p>
            <a:pPr marL="0" indent="0" algn="just">
              <a:buNone/>
            </a:pPr>
            <a:r>
              <a:rPr lang="es-ES" dirty="0" smtClean="0"/>
              <a:t>Justificación de la compra, Disponibilidad Presupuestaria y la Previsión de verificación.</a:t>
            </a:r>
          </a:p>
          <a:p>
            <a:pPr marL="0" indent="0">
              <a:buNone/>
            </a:pPr>
            <a:endParaRPr lang="es-ES" u="sng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33789" y="0"/>
            <a:ext cx="1612800" cy="70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4190692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82841" y="3805"/>
            <a:ext cx="1612800" cy="702750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31200" y="4143"/>
            <a:ext cx="1612800" cy="702750"/>
          </a:xfrm>
          <a:prstGeom prst="rect">
            <a:avLst/>
          </a:prstGeom>
        </p:spPr>
      </p:pic>
      <p:sp>
        <p:nvSpPr>
          <p:cNvPr id="7" name="2 Marcador de contenido"/>
          <p:cNvSpPr txBox="1">
            <a:spLocks/>
          </p:cNvSpPr>
          <p:nvPr/>
        </p:nvSpPr>
        <p:spPr bwMode="auto">
          <a:xfrm>
            <a:off x="457200" y="706893"/>
            <a:ext cx="8219256" cy="581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100" u="sng" dirty="0" smtClean="0"/>
              <a:t>III. Derechos y Obligaciones de la administración</a:t>
            </a:r>
          </a:p>
          <a:p>
            <a:pPr marL="0" indent="0" algn="just">
              <a:buFont typeface="Arial" charset="0"/>
              <a:buNone/>
            </a:pPr>
            <a:r>
              <a:rPr lang="es-ES" dirty="0" smtClean="0"/>
              <a:t>Cubre los diferentes procesos de compras, y especifica lo que puede y debe hacer la administración pública.</a:t>
            </a:r>
          </a:p>
          <a:p>
            <a:pPr marL="0" indent="0" algn="just">
              <a:buFont typeface="Arial" charset="0"/>
              <a:buNone/>
            </a:pPr>
            <a:endParaRPr lang="es-ES" sz="1200" dirty="0" smtClean="0"/>
          </a:p>
          <a:p>
            <a:pPr marL="0" indent="0" algn="just">
              <a:buFont typeface="Arial" charset="0"/>
              <a:buNone/>
            </a:pPr>
            <a:endParaRPr lang="es-ES" sz="1600" dirty="0" smtClean="0"/>
          </a:p>
          <a:p>
            <a:pPr algn="just"/>
            <a:r>
              <a:rPr lang="es-ES" sz="3100" u="sng" dirty="0" smtClean="0"/>
              <a:t>IV. </a:t>
            </a:r>
            <a:r>
              <a:rPr lang="es-ES" sz="3100" u="sng" dirty="0"/>
              <a:t>Derechos y Obligaciones de </a:t>
            </a:r>
            <a:r>
              <a:rPr lang="es-ES" sz="3100" u="sng" dirty="0" smtClean="0"/>
              <a:t>los Contratistas </a:t>
            </a:r>
          </a:p>
          <a:p>
            <a:pPr marL="0" indent="0" algn="just">
              <a:buFont typeface="Arial" charset="0"/>
              <a:buNone/>
            </a:pPr>
            <a:r>
              <a:rPr lang="es-ES" dirty="0" smtClean="0"/>
              <a:t>Todos los derechos y obligaciones que cubren a los contratistas al convertirse en proveedores del estado.</a:t>
            </a:r>
          </a:p>
          <a:p>
            <a:pPr marL="0" indent="0">
              <a:buFont typeface="Arial" charset="0"/>
              <a:buNone/>
            </a:pPr>
            <a:endParaRPr lang="es-ES" u="sng" dirty="0"/>
          </a:p>
        </p:txBody>
      </p:sp>
    </p:spTree>
    <p:extLst>
      <p:ext uri="{BB962C8B-B14F-4D97-AF65-F5344CB8AC3E}">
        <p14:creationId xmlns:p14="http://schemas.microsoft.com/office/powerpoint/2010/main" xmlns="" val="352472244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82841" y="3805"/>
            <a:ext cx="1612800" cy="702750"/>
          </a:xfrm>
          <a:prstGeom prst="rect">
            <a:avLst/>
          </a:prstGeom>
        </p:spPr>
      </p:pic>
      <p:sp>
        <p:nvSpPr>
          <p:cNvPr id="6" name="2 Marcador de contenido"/>
          <p:cNvSpPr txBox="1">
            <a:spLocks/>
          </p:cNvSpPr>
          <p:nvPr/>
        </p:nvSpPr>
        <p:spPr bwMode="auto">
          <a:xfrm>
            <a:off x="457200" y="706893"/>
            <a:ext cx="8219256" cy="560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100" u="sng" dirty="0" smtClean="0"/>
              <a:t>V</a:t>
            </a:r>
            <a:r>
              <a:rPr lang="es-ES" sz="3100" u="sng" dirty="0"/>
              <a:t>.</a:t>
            </a:r>
            <a:r>
              <a:rPr lang="es-ES" sz="3100" u="sng" dirty="0" smtClean="0"/>
              <a:t> Prohibiciones, para Contratar o no con el Estado</a:t>
            </a:r>
          </a:p>
          <a:p>
            <a:endParaRPr lang="es-ES" sz="800" u="sng" dirty="0" smtClean="0"/>
          </a:p>
          <a:p>
            <a:r>
              <a:rPr lang="es-ES" sz="3100" u="sng" dirty="0" smtClean="0"/>
              <a:t>VI. Procedimientos de Contratación</a:t>
            </a:r>
          </a:p>
          <a:p>
            <a:pPr marL="0" indent="0" algn="just">
              <a:buNone/>
            </a:pPr>
            <a:r>
              <a:rPr lang="es-ES" sz="3100" dirty="0" smtClean="0"/>
              <a:t>Garantías de Participación y Cumplimiento así como las responsabilidades del contratista.</a:t>
            </a:r>
          </a:p>
          <a:p>
            <a:pPr marL="0" indent="0" algn="just">
              <a:buNone/>
            </a:pPr>
            <a:r>
              <a:rPr lang="es-ES" sz="3100" u="sng" dirty="0" smtClean="0"/>
              <a:t>Tipos de Contratación;</a:t>
            </a:r>
          </a:p>
          <a:p>
            <a:pPr marL="0" indent="0" algn="just">
              <a:buNone/>
            </a:pPr>
            <a:r>
              <a:rPr lang="es-ES" sz="3100" dirty="0" smtClean="0"/>
              <a:t>	Licitación Pública.</a:t>
            </a:r>
          </a:p>
          <a:p>
            <a:pPr marL="0" indent="0" algn="just">
              <a:buNone/>
            </a:pPr>
            <a:r>
              <a:rPr lang="es-ES" sz="3100" dirty="0" smtClean="0"/>
              <a:t>	Licitación Abreviada.</a:t>
            </a:r>
          </a:p>
          <a:p>
            <a:pPr marL="0" indent="0" algn="just">
              <a:buNone/>
            </a:pPr>
            <a:r>
              <a:rPr lang="es-ES" sz="3100" dirty="0" smtClean="0"/>
              <a:t>	Licitación Restringida.</a:t>
            </a:r>
          </a:p>
          <a:p>
            <a:pPr marL="0" indent="0">
              <a:buNone/>
            </a:pPr>
            <a:r>
              <a:rPr lang="es-ES" sz="3100" dirty="0" smtClean="0"/>
              <a:t>	Remate y otras modalidades.</a:t>
            </a:r>
          </a:p>
          <a:p>
            <a:pPr marL="0" indent="0" algn="just">
              <a:buNone/>
            </a:pPr>
            <a:endParaRPr lang="es-ES" sz="3100" dirty="0"/>
          </a:p>
          <a:p>
            <a:pPr marL="0" indent="0" algn="just">
              <a:buNone/>
            </a:pPr>
            <a:r>
              <a:rPr lang="es-ES" sz="3100" dirty="0" smtClean="0"/>
              <a:t> </a:t>
            </a:r>
          </a:p>
          <a:p>
            <a:pPr marL="0" indent="0">
              <a:buNone/>
            </a:pPr>
            <a:endParaRPr lang="es-ES" sz="3100" u="sng" dirty="0" smtClean="0"/>
          </a:p>
          <a:p>
            <a:pPr marL="0" indent="0" algn="just">
              <a:buFont typeface="Arial" charset="0"/>
              <a:buNone/>
            </a:pPr>
            <a:endParaRPr lang="es-ES" dirty="0" smtClean="0"/>
          </a:p>
          <a:p>
            <a:pPr marL="0" indent="0" algn="just">
              <a:buFont typeface="Arial" charset="0"/>
              <a:buNone/>
            </a:pPr>
            <a:endParaRPr lang="es-ES" sz="1600" dirty="0" smtClean="0"/>
          </a:p>
          <a:p>
            <a:pPr marL="0" indent="0">
              <a:buFont typeface="Arial" charset="0"/>
              <a:buNone/>
            </a:pPr>
            <a:endParaRPr lang="es-ES" u="sng" dirty="0"/>
          </a:p>
        </p:txBody>
      </p:sp>
    </p:spTree>
    <p:extLst>
      <p:ext uri="{BB962C8B-B14F-4D97-AF65-F5344CB8AC3E}">
        <p14:creationId xmlns:p14="http://schemas.microsoft.com/office/powerpoint/2010/main" xmlns="" val="24063242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457200" y="476673"/>
            <a:ext cx="8219256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100" u="sng" dirty="0" smtClean="0"/>
              <a:t>VII. Regulaciones Especiales</a:t>
            </a:r>
          </a:p>
          <a:p>
            <a:endParaRPr lang="es-ES" sz="800" u="sng" dirty="0" smtClean="0"/>
          </a:p>
          <a:p>
            <a:r>
              <a:rPr lang="es-ES" sz="3100" u="sng" dirty="0" smtClean="0"/>
              <a:t>VIII. Procedimientos de Urgencia</a:t>
            </a:r>
          </a:p>
          <a:p>
            <a:endParaRPr lang="es-ES" sz="800" u="sng" dirty="0" smtClean="0"/>
          </a:p>
          <a:p>
            <a:pPr algn="just"/>
            <a:r>
              <a:rPr lang="es-ES" sz="3100" u="sng" dirty="0" smtClean="0"/>
              <a:t>IX. Recursos</a:t>
            </a:r>
            <a:endParaRPr lang="es-ES" sz="3100" u="sng" dirty="0"/>
          </a:p>
          <a:p>
            <a:pPr marL="0" indent="0" algn="just">
              <a:buNone/>
            </a:pPr>
            <a:r>
              <a:rPr lang="es-ES" sz="3100" dirty="0" smtClean="0"/>
              <a:t>Objeción al cartel,  Apelaciones y Revocatorias. </a:t>
            </a:r>
          </a:p>
          <a:p>
            <a:pPr marL="0" indent="0" algn="just">
              <a:buNone/>
            </a:pPr>
            <a:endParaRPr lang="es-ES" sz="800" dirty="0"/>
          </a:p>
          <a:p>
            <a:pPr algn="just"/>
            <a:r>
              <a:rPr lang="es-ES" sz="3100" u="sng" dirty="0"/>
              <a:t> </a:t>
            </a:r>
            <a:r>
              <a:rPr lang="es-ES" sz="3100" u="sng" dirty="0" smtClean="0"/>
              <a:t>X. Sanciones</a:t>
            </a:r>
          </a:p>
          <a:p>
            <a:pPr marL="0" indent="0" algn="just">
              <a:buNone/>
            </a:pPr>
            <a:r>
              <a:rPr lang="es-ES" sz="3100" dirty="0" smtClean="0"/>
              <a:t>Aplicadas a los funcionarios públicos así como también a los diferentes proveedores del estado.</a:t>
            </a:r>
          </a:p>
          <a:p>
            <a:pPr algn="just"/>
            <a:r>
              <a:rPr lang="es-ES" sz="3100" u="sng" dirty="0" smtClean="0"/>
              <a:t>XI. Control</a:t>
            </a:r>
          </a:p>
          <a:p>
            <a:pPr marL="0" indent="0" algn="just">
              <a:buNone/>
            </a:pPr>
            <a:r>
              <a:rPr lang="es-ES" sz="3100" dirty="0" smtClean="0"/>
              <a:t>Aplicado por la Contraloría General de la República.</a:t>
            </a:r>
          </a:p>
          <a:p>
            <a:pPr marL="0" indent="0">
              <a:buNone/>
            </a:pPr>
            <a:endParaRPr lang="es-ES" sz="3100" u="sng" dirty="0" smtClean="0"/>
          </a:p>
          <a:p>
            <a:pPr marL="0" indent="0" algn="just">
              <a:buFont typeface="Arial" charset="0"/>
              <a:buNone/>
            </a:pPr>
            <a:endParaRPr lang="es-ES" dirty="0" smtClean="0"/>
          </a:p>
          <a:p>
            <a:pPr marL="0" indent="0" algn="just">
              <a:buFont typeface="Arial" charset="0"/>
              <a:buNone/>
            </a:pPr>
            <a:endParaRPr lang="es-ES" sz="1600" dirty="0" smtClean="0"/>
          </a:p>
          <a:p>
            <a:pPr marL="0" indent="0">
              <a:buFont typeface="Arial" charset="0"/>
              <a:buNone/>
            </a:pPr>
            <a:endParaRPr lang="es-ES" u="sng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82841" y="3805"/>
            <a:ext cx="1612800" cy="70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378926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457200" y="785793"/>
            <a:ext cx="8435280" cy="5715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400" u="sng" dirty="0" smtClean="0"/>
          </a:p>
          <a:p>
            <a:r>
              <a:rPr lang="es-ES" sz="2600" u="sng" dirty="0" smtClean="0"/>
              <a:t>XII</a:t>
            </a:r>
            <a:r>
              <a:rPr lang="es-ES" sz="2600" u="sng" dirty="0" smtClean="0"/>
              <a:t>. Proveeduría </a:t>
            </a:r>
            <a:r>
              <a:rPr lang="es-ES" sz="2600" u="sng" dirty="0" smtClean="0"/>
              <a:t>Nacional sustituida por la Dirección General de Administración de Bienes y Contratación Administrativa</a:t>
            </a:r>
            <a:endParaRPr lang="es-ES" sz="2600" u="sng" dirty="0" smtClean="0"/>
          </a:p>
          <a:p>
            <a:r>
              <a:rPr lang="es-ES" sz="2600" u="sng" dirty="0" smtClean="0"/>
              <a:t>XIII</a:t>
            </a:r>
            <a:r>
              <a:rPr lang="es-ES" sz="2600" u="sng" dirty="0" smtClean="0"/>
              <a:t>. Proveedurías Institucionales y el Registro de Proveedores</a:t>
            </a:r>
          </a:p>
          <a:p>
            <a:pPr marL="0" indent="0" algn="just">
              <a:buNone/>
            </a:pPr>
            <a:r>
              <a:rPr lang="es-ES" sz="2600" dirty="0" smtClean="0"/>
              <a:t>Cada entidad pública contará con una proveeduría y estas a su vez utilizarán por Ley el Registro Único de proveedores dentro del Sistema de Compras Gubernamentales Compr@Red.</a:t>
            </a:r>
          </a:p>
          <a:p>
            <a:r>
              <a:rPr lang="es-ES" sz="2600" u="sng" dirty="0" smtClean="0"/>
              <a:t>XIV. </a:t>
            </a:r>
            <a:r>
              <a:rPr lang="es-ES" sz="2600" u="sng" dirty="0" smtClean="0"/>
              <a:t>Reglamentación de esta Ley</a:t>
            </a:r>
          </a:p>
          <a:p>
            <a:pPr marL="0" indent="0" algn="just">
              <a:buNone/>
            </a:pPr>
            <a:r>
              <a:rPr lang="es-ES" sz="2600" dirty="0" smtClean="0"/>
              <a:t>Esta </a:t>
            </a:r>
            <a:r>
              <a:rPr lang="es-ES" sz="2600" dirty="0" smtClean="0"/>
              <a:t>ley regirá todos los sectores públicos nacionales pero será de utilización obligatoria de la Administración Central y sus adscritas.  </a:t>
            </a:r>
            <a:endParaRPr lang="es-ES" sz="2600" dirty="0"/>
          </a:p>
          <a:p>
            <a:pPr marL="0" indent="0">
              <a:buNone/>
            </a:pPr>
            <a:endParaRPr lang="es-ES" sz="3100" u="sng" dirty="0" smtClean="0"/>
          </a:p>
          <a:p>
            <a:pPr marL="0" indent="0" algn="just">
              <a:buFont typeface="Arial" charset="0"/>
              <a:buNone/>
            </a:pPr>
            <a:endParaRPr lang="es-ES" dirty="0" smtClean="0"/>
          </a:p>
          <a:p>
            <a:pPr marL="0" indent="0" algn="just">
              <a:buFont typeface="Arial" charset="0"/>
              <a:buNone/>
            </a:pPr>
            <a:endParaRPr lang="es-ES" sz="1600" dirty="0" smtClean="0"/>
          </a:p>
          <a:p>
            <a:pPr marL="0" indent="0">
              <a:buFont typeface="Arial" charset="0"/>
              <a:buNone/>
            </a:pPr>
            <a:endParaRPr lang="es-ES" u="sng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82841" y="3805"/>
            <a:ext cx="1612800" cy="70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1904394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368152"/>
          </a:xfrm>
        </p:spPr>
        <p:txBody>
          <a:bodyPr/>
          <a:lstStyle/>
          <a:p>
            <a:r>
              <a:rPr lang="es-ES" dirty="0" smtClean="0"/>
              <a:t>MUCHAS GRACIAS</a:t>
            </a:r>
            <a:endParaRPr lang="es-ES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152" y="116632"/>
            <a:ext cx="3068309" cy="155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6229937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CIENDA F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1738</TotalTime>
  <Words>347</Words>
  <Application>Microsoft Office PowerPoint</Application>
  <PresentationFormat>Presentación en pantalla (4:3)</PresentationFormat>
  <Paragraphs>55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HACIENDA FINAL</vt:lpstr>
      <vt:lpstr>Diapositiva 1</vt:lpstr>
      <vt:lpstr>Contratación Administrativa</vt:lpstr>
      <vt:lpstr>Capítulos y sus Contenidos  </vt:lpstr>
      <vt:lpstr>Diapositiva 4</vt:lpstr>
      <vt:lpstr>Diapositiva 5</vt:lpstr>
      <vt:lpstr>Diapositiva 6</vt:lpstr>
      <vt:lpstr>Diapositiva 7</vt:lpstr>
      <vt:lpstr>MUCHAS GRACIAS</vt:lpstr>
    </vt:vector>
  </TitlesOfParts>
  <Company>Gobierno de Costa 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whitewc</dc:creator>
  <cp:lastModifiedBy>navarrovp</cp:lastModifiedBy>
  <cp:revision>137</cp:revision>
  <dcterms:created xsi:type="dcterms:W3CDTF">2011-08-23T18:01:22Z</dcterms:created>
  <dcterms:modified xsi:type="dcterms:W3CDTF">2012-11-16T22:20:05Z</dcterms:modified>
</cp:coreProperties>
</file>